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99" r:id="rId2"/>
    <p:sldId id="301" r:id="rId3"/>
    <p:sldId id="297" r:id="rId4"/>
    <p:sldId id="302" r:id="rId5"/>
    <p:sldId id="303" r:id="rId6"/>
    <p:sldId id="304" r:id="rId7"/>
    <p:sldId id="300" r:id="rId8"/>
    <p:sldId id="305" r:id="rId9"/>
    <p:sldId id="306" r:id="rId10"/>
    <p:sldId id="308" r:id="rId11"/>
    <p:sldId id="309" r:id="rId12"/>
    <p:sldId id="310" r:id="rId13"/>
    <p:sldId id="311" r:id="rId14"/>
    <p:sldId id="315" r:id="rId15"/>
    <p:sldId id="312" r:id="rId16"/>
    <p:sldId id="316" r:id="rId17"/>
    <p:sldId id="313" r:id="rId18"/>
    <p:sldId id="314" r:id="rId19"/>
    <p:sldId id="317" r:id="rId20"/>
    <p:sldId id="319" r:id="rId21"/>
    <p:sldId id="320" r:id="rId22"/>
    <p:sldId id="322" r:id="rId23"/>
    <p:sldId id="323" r:id="rId24"/>
    <p:sldId id="325" r:id="rId25"/>
    <p:sldId id="326" r:id="rId26"/>
    <p:sldId id="327" r:id="rId27"/>
    <p:sldId id="318" r:id="rId28"/>
    <p:sldId id="329" r:id="rId29"/>
    <p:sldId id="332" r:id="rId30"/>
    <p:sldId id="331" r:id="rId31"/>
    <p:sldId id="334" r:id="rId32"/>
    <p:sldId id="335" r:id="rId33"/>
    <p:sldId id="333" r:id="rId34"/>
    <p:sldId id="336" r:id="rId35"/>
    <p:sldId id="337" r:id="rId36"/>
    <p:sldId id="339" r:id="rId37"/>
    <p:sldId id="340" r:id="rId38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324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9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&lt;description&gt;</a:t>
            </a:r>
          </a:p>
          <a:p>
            <a:r>
              <a:rPr kumimoji="1" lang="ja-JP" altLang="en-US" dirty="0" smtClean="0"/>
              <a:t>避難種類：全災害時施設名称：アスピカホール国高 駐車場施設環境：屋外住所：押田二丁目１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１５</a:t>
            </a:r>
            <a:endParaRPr kumimoji="1" lang="en-US" altLang="ja-JP" dirty="0" smtClean="0"/>
          </a:p>
          <a:p>
            <a:r>
              <a:rPr kumimoji="1" lang="en-US" altLang="ja-JP" dirty="0" smtClean="0"/>
              <a:t>&lt;/description&gt;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30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アイテムを入れ替え、</a:t>
            </a:r>
            <a:r>
              <a:rPr kumimoji="1" lang="en-US" altLang="ja-JP" dirty="0" err="1" smtClean="0"/>
              <a:t>kmz</a:t>
            </a:r>
            <a:r>
              <a:rPr kumimoji="1" lang="ja-JP" altLang="en-US" dirty="0" err="1" smtClean="0"/>
              <a:t>を保</a:t>
            </a:r>
            <a:r>
              <a:rPr kumimoji="1" lang="ja-JP" altLang="en-US" dirty="0" smtClean="0"/>
              <a:t>存する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43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凡例画像の元ファイルは、この図の裏側</a:t>
            </a:r>
            <a:r>
              <a:rPr kumimoji="1" lang="ja-JP" altLang="en-US" smtClean="0"/>
              <a:t>に</a:t>
            </a:r>
            <a:r>
              <a:rPr kumimoji="1" lang="ja-JP" altLang="en-US" smtClean="0"/>
              <a:t>おいている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34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&#65288;&#12518;&#12540;&#12470;&#12540;&#21517;&#65289;.github.io/echizen/cesium-starter-app-master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esiumjs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jcozzi/cesium-starter-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604823"/>
            <a:ext cx="9144000" cy="505354"/>
          </a:xfrm>
        </p:spPr>
        <p:txBody>
          <a:bodyPr>
            <a:noAutofit/>
          </a:bodyPr>
          <a:lstStyle/>
          <a:p>
            <a:pPr algn="ctr"/>
            <a:r>
              <a:rPr lang="en-US" altLang="ja-JP" sz="5400" b="1" u="none" dirty="0">
                <a:solidFill>
                  <a:srgbClr val="0070C0"/>
                </a:solidFill>
                <a:latin typeface="+mj-ea"/>
              </a:rPr>
              <a:t>Cesium</a:t>
            </a:r>
            <a:r>
              <a:rPr lang="ja-JP" altLang="en-US" sz="5400" b="1" u="none" dirty="0">
                <a:solidFill>
                  <a:srgbClr val="0070C0"/>
                </a:solidFill>
                <a:latin typeface="+mj-ea"/>
              </a:rPr>
              <a:t>によるデータの可視化</a:t>
            </a:r>
            <a:endParaRPr lang="ja-JP" altLang="en-US" sz="4400" b="1" u="none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4" name="テキスト ボックス 2"/>
          <p:cNvSpPr txBox="1"/>
          <p:nvPr/>
        </p:nvSpPr>
        <p:spPr>
          <a:xfrm>
            <a:off x="351934" y="4884003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0917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460" y="158931"/>
            <a:ext cx="5921829" cy="47374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03" y="1596526"/>
            <a:ext cx="2183240" cy="252194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36823" y="5022850"/>
            <a:ext cx="659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解凍した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cesium</a:t>
            </a:r>
            <a:r>
              <a:rPr lang="en-US" altLang="ja-JP" sz="1600" b="1" dirty="0">
                <a:solidFill>
                  <a:srgbClr val="FF6600"/>
                </a:solidFill>
              </a:rPr>
              <a:t>-starter-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app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」</a:t>
            </a:r>
            <a:r>
              <a:rPr lang="ja-JP" altLang="en-US" sz="1600" b="1" dirty="0" smtClean="0"/>
              <a:t>をクリックし、ローカルリポジトリへ移動する。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クライアントソフトを更新しておく。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35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1" y="111397"/>
            <a:ext cx="6357258" cy="508580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323975" y="5197203"/>
            <a:ext cx="6738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3"/>
              </a:rPr>
              <a:t>http:/</a:t>
            </a:r>
            <a:r>
              <a:rPr lang="ja-JP" altLang="en-US" sz="1600" dirty="0" smtClean="0">
                <a:hlinkClick r:id="rId3"/>
              </a:rPr>
              <a:t>/（ユーザー名）.</a:t>
            </a:r>
            <a:r>
              <a:rPr lang="ja-JP" altLang="en-US" sz="1600" dirty="0">
                <a:hlinkClick r:id="rId3"/>
              </a:rPr>
              <a:t>github.io/echizen/cesium-starter-app-master/index.</a:t>
            </a:r>
            <a:r>
              <a:rPr lang="ja-JP" altLang="en-US" sz="1600" dirty="0" smtClean="0">
                <a:hlinkClick r:id="rId3"/>
              </a:rPr>
              <a:t>html</a:t>
            </a:r>
            <a:endParaRPr lang="en-US" altLang="ja-JP" sz="1600" dirty="0" smtClean="0"/>
          </a:p>
          <a:p>
            <a:r>
              <a:rPr lang="ja-JP" altLang="en-US" sz="1600" dirty="0"/>
              <a:t>↑</a:t>
            </a:r>
            <a:r>
              <a:rPr lang="ja-JP" altLang="en-US" sz="1600" dirty="0" smtClean="0"/>
              <a:t>を開き、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の起動を確認する。　</a:t>
            </a:r>
            <a:r>
              <a:rPr lang="en-US" altLang="ja-JP" sz="1600" dirty="0" smtClean="0"/>
              <a:t>※</a:t>
            </a:r>
            <a:r>
              <a:rPr lang="ja-JP" altLang="en-US" sz="1600" dirty="0" smtClean="0"/>
              <a:t>ローカルで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は起動しない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64580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32" y="684816"/>
            <a:ext cx="7720844" cy="3547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634" y="3468006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052" y="4305298"/>
            <a:ext cx="6554061" cy="51525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26332" y="106892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にレイヤを追加する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98824" y="4884003"/>
            <a:ext cx="528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Source</a:t>
            </a:r>
            <a:r>
              <a:rPr lang="ja-JP" altLang="en-US" sz="1600" b="1" dirty="0" smtClean="0"/>
              <a:t>ファイルの中の</a:t>
            </a:r>
            <a:r>
              <a:rPr lang="en-US" altLang="ja-JP" sz="1600" b="1" dirty="0" smtClean="0"/>
              <a:t>App.js</a:t>
            </a:r>
            <a:r>
              <a:rPr lang="ja-JP" altLang="en-US" sz="1600" b="1" dirty="0" smtClean="0"/>
              <a:t>をテキストエディタで開く。</a:t>
            </a:r>
            <a:endParaRPr lang="en-US" altLang="ja-JP" sz="1600" b="1" dirty="0" smtClean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kumimoji="1" lang="ja-JP" altLang="en-US" sz="1600" b="1" dirty="0" smtClean="0"/>
              <a:t>の下にコードを入力していく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33901" y="4569276"/>
            <a:ext cx="232912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FF00"/>
                </a:solidFill>
              </a:rPr>
              <a:t>ビューワーを読み込むコード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にポイントを追加する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1424961"/>
            <a:ext cx="9144000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cesiumWidget</a:t>
            </a:r>
            <a:r>
              <a:rPr lang="en-US" altLang="ja-JP" sz="1600" dirty="0" smtClean="0">
                <a:solidFill>
                  <a:srgbClr val="FFFFFF"/>
                </a:solidFill>
              </a:rPr>
              <a:t> = new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Cesium.Viewer</a:t>
            </a:r>
            <a:r>
              <a:rPr lang="en-US" altLang="ja-JP" sz="1600" dirty="0" smtClean="0">
                <a:solidFill>
                  <a:srgbClr val="FFFFFF"/>
                </a:solidFill>
              </a:rPr>
              <a:t>('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cesiumContainer</a:t>
            </a:r>
            <a:r>
              <a:rPr lang="en-US" altLang="ja-JP" sz="1600" dirty="0" smtClean="0">
                <a:solidFill>
                  <a:srgbClr val="FFFFFF"/>
                </a:solidFill>
              </a:rPr>
              <a:t>');</a:t>
            </a: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//add a point</a:t>
            </a: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point </a:t>
            </a:r>
            <a:r>
              <a:rPr lang="en-US" altLang="ja-JP" sz="1600" dirty="0">
                <a:solidFill>
                  <a:srgbClr val="FFFFFF"/>
                </a:solidFill>
              </a:rPr>
              <a:t>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</a:t>
            </a:r>
            <a:r>
              <a:rPr lang="en-US" altLang="ja-JP" sz="1600" dirty="0">
                <a:solidFill>
                  <a:srgbClr val="FFFFFF"/>
                </a:solidFill>
              </a:rPr>
              <a:t>;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point.add</a:t>
            </a:r>
            <a:r>
              <a:rPr lang="en-US" altLang="ja-JP" sz="1600" dirty="0" smtClean="0">
                <a:solidFill>
                  <a:srgbClr val="FFFFFF"/>
                </a:solidFill>
              </a:rPr>
              <a:t>({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position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Cesium.Cartesian3.fromDegrees(136.173477, 35.899619),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point : 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pixelSize</a:t>
            </a:r>
            <a:r>
              <a:rPr lang="en-US" altLang="ja-JP" sz="1600" dirty="0" smtClean="0">
                <a:solidFill>
                  <a:srgbClr val="FFFFFF"/>
                </a:solidFill>
              </a:rPr>
              <a:t> : 10,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color :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Cesium.Color.BLUE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  <a:endParaRPr lang="ja-JP" altLang="en-US" sz="1600" dirty="0">
              <a:solidFill>
                <a:srgbClr val="FFFFFF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9807" y="4794523"/>
            <a:ext cx="6184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ポイント</a:t>
            </a:r>
            <a:r>
              <a:rPr kumimoji="1" lang="ja-JP" altLang="en-US" sz="1600" b="1" dirty="0" smtClean="0"/>
              <a:t>を追加する：</a:t>
            </a:r>
            <a:r>
              <a:rPr lang="ja-JP" altLang="ja-JP" sz="1600" b="1" dirty="0" smtClean="0"/>
              <a:t>p</a:t>
            </a:r>
            <a:r>
              <a:rPr lang="en-US" altLang="ja-JP" sz="1600" b="1" dirty="0" err="1" smtClean="0"/>
              <a:t>oint</a:t>
            </a:r>
            <a:r>
              <a:rPr lang="ja-JP" altLang="en-US" sz="1600" b="1" dirty="0" smtClean="0"/>
              <a:t> </a:t>
            </a:r>
            <a:r>
              <a:rPr kumimoji="1" lang="ja-JP" altLang="en-US" sz="1600" b="1" dirty="0" smtClean="0"/>
              <a:t>とへいう変数を設定し、色や位置を設定する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6046913" y="2932126"/>
            <a:ext cx="1111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経度</a:t>
            </a:r>
            <a:r>
              <a:rPr lang="en-US" altLang="ja-JP" dirty="0" smtClean="0">
                <a:solidFill>
                  <a:srgbClr val="FFFF00"/>
                </a:solidFill>
              </a:rPr>
              <a:t>,</a:t>
            </a:r>
            <a:r>
              <a:rPr lang="ja-JP" altLang="en-US" dirty="0">
                <a:solidFill>
                  <a:srgbClr val="FFFF00"/>
                </a:solidFill>
              </a:rPr>
              <a:t>緯度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876386" y="3368677"/>
            <a:ext cx="202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ポイントのサイズ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123557" y="3675454"/>
            <a:ext cx="161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ポイントの色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59670" y="808137"/>
            <a:ext cx="472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（以下、クライアントソフトの</a:t>
            </a:r>
            <a:r>
              <a:rPr lang="en-US" altLang="ja-JP" sz="1600" b="1" dirty="0" smtClean="0"/>
              <a:t>sync</a:t>
            </a:r>
            <a:r>
              <a:rPr lang="ja-JP" altLang="en-US" sz="1600" b="1" dirty="0" smtClean="0"/>
              <a:t>を行う点は省略する）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9514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943" y="258354"/>
            <a:ext cx="6212114" cy="496969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72519" y="5366921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青い円形のポイントが、越前市周辺に追加された</a:t>
            </a:r>
            <a:r>
              <a:rPr lang="ja-JP" altLang="en-US" sz="1600" dirty="0"/>
              <a:t>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86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989079"/>
            <a:ext cx="9144000" cy="403187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line.add</a:t>
            </a:r>
            <a:r>
              <a:rPr lang="en-US" altLang="ja-JP" sz="1600" dirty="0">
                <a:solidFill>
                  <a:srgbClr val="FFFFFF"/>
                </a:solidFill>
              </a:rPr>
              <a:t>({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name </a:t>
            </a:r>
            <a:r>
              <a:rPr lang="en-US" altLang="ja-JP" sz="1600" dirty="0">
                <a:solidFill>
                  <a:srgbClr val="FFFFFF"/>
                </a:solidFill>
              </a:rPr>
              <a:t>: 'Red line',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>
                <a:solidFill>
                  <a:srgbClr val="FFFFFF"/>
                </a:solidFill>
              </a:rPr>
              <a:t>polyline : {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positions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Cesium.Cartesian3.fromDegreesArray([136.137600, 36.218795,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136.146183</a:t>
            </a:r>
            <a:r>
              <a:rPr lang="en-US" altLang="ja-JP" sz="1600" dirty="0">
                <a:solidFill>
                  <a:srgbClr val="FFFFFF"/>
                </a:solidFill>
              </a:rPr>
              <a:t>, 36.210070,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136.147385</a:t>
            </a:r>
            <a:r>
              <a:rPr lang="en-US" altLang="ja-JP" sz="1600" dirty="0">
                <a:solidFill>
                  <a:srgbClr val="FFFFFF"/>
                </a:solidFill>
              </a:rPr>
              <a:t>, 36.197465,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136.155109, 36.191923,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136.157513, 36.188183,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136.154938</a:t>
            </a:r>
            <a:r>
              <a:rPr lang="en-US" altLang="ja-JP" sz="1600" dirty="0">
                <a:solidFill>
                  <a:srgbClr val="FFFFFF"/>
                </a:solidFill>
              </a:rPr>
              <a:t>, 36.182364,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136.146870</a:t>
            </a:r>
            <a:r>
              <a:rPr lang="en-US" altLang="ja-JP" sz="1600" dirty="0">
                <a:solidFill>
                  <a:srgbClr val="FFFFFF"/>
                </a:solidFill>
              </a:rPr>
              <a:t>, 36.175574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]),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</a:t>
            </a:r>
            <a:r>
              <a:rPr lang="en-US" altLang="ja-JP" sz="1600" dirty="0">
                <a:solidFill>
                  <a:srgbClr val="FFFFFF"/>
                </a:solidFill>
              </a:rPr>
              <a:t>width : 5,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Cesium.Color.RED</a:t>
            </a:r>
            <a:r>
              <a:rPr lang="en-US" altLang="ja-JP" sz="1600" dirty="0">
                <a:solidFill>
                  <a:srgbClr val="FFFFFF"/>
                </a:solidFill>
              </a:rPr>
              <a:t>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</a:t>
            </a: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にラインを追加する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417178" y="3439171"/>
            <a:ext cx="2698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↑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ラインの視点と終点の座標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974707" y="4196287"/>
            <a:ext cx="1298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264981" y="3915422"/>
            <a:ext cx="1457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ラインの太さ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00" y="113665"/>
            <a:ext cx="6502400" cy="52019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72519" y="5366921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九頭竜</a:t>
            </a:r>
            <a:r>
              <a:rPr kumimoji="1" lang="ja-JP" altLang="en-US" sz="1600" dirty="0" smtClean="0"/>
              <a:t>川に沿って、赤いラインが作成できた。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72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698242"/>
            <a:ext cx="9144000" cy="501675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var</a:t>
            </a:r>
            <a:r>
              <a:rPr lang="en-US" altLang="ja-JP" sz="1600" dirty="0">
                <a:solidFill>
                  <a:srgbClr val="FFFFFF"/>
                </a:solidFill>
              </a:rPr>
              <a:t> polygon 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cesiumWidget.entities</a:t>
            </a:r>
            <a:r>
              <a:rPr lang="en-US" altLang="ja-JP" sz="1600" dirty="0" smtClean="0">
                <a:solidFill>
                  <a:srgbClr val="FFFFFF"/>
                </a:solidFill>
              </a:rPr>
              <a:t>;</a:t>
            </a: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polygon.add</a:t>
            </a:r>
            <a:r>
              <a:rPr lang="en-US" altLang="ja-JP" sz="1600" dirty="0">
                <a:solidFill>
                  <a:srgbClr val="FFFFFF"/>
                </a:solidFill>
              </a:rPr>
              <a:t>({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</a:t>
            </a:r>
            <a:r>
              <a:rPr lang="en-US" altLang="ja-JP" sz="1600" dirty="0">
                <a:solidFill>
                  <a:srgbClr val="FFFFFF"/>
                </a:solidFill>
              </a:rPr>
              <a:t>name : 'polygon',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polygon </a:t>
            </a:r>
            <a:r>
              <a:rPr lang="en-US" altLang="ja-JP" sz="1600" dirty="0">
                <a:solidFill>
                  <a:srgbClr val="FFFFFF"/>
                </a:solidFill>
              </a:rPr>
              <a:t>: 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>
                <a:solidFill>
                  <a:srgbClr val="FFFFFF"/>
                </a:solidFill>
              </a:rPr>
              <a:t>　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hierarchy : Cesium.Cartesian3.fromDegreesArray</a:t>
            </a:r>
            <a:r>
              <a:rPr lang="en-US" altLang="ja-JP" sz="1600" dirty="0" smtClean="0">
                <a:solidFill>
                  <a:srgbClr val="FFFFFF"/>
                </a:solidFill>
              </a:rPr>
              <a:t>([136.220266</a:t>
            </a:r>
            <a:r>
              <a:rPr lang="en-US" altLang="ja-JP" sz="1600" dirty="0">
                <a:solidFill>
                  <a:srgbClr val="FFFFFF"/>
                </a:solidFill>
              </a:rPr>
              <a:t>, 36.066095,                                           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　　　　　　　　　　　　　　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136.220287</a:t>
            </a:r>
            <a:r>
              <a:rPr lang="en-US" altLang="ja-JP" sz="1600" dirty="0">
                <a:solidFill>
                  <a:srgbClr val="FFFFFF"/>
                </a:solidFill>
              </a:rPr>
              <a:t>, 36.063848,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	                                                     136.221542</a:t>
            </a:r>
            <a:r>
              <a:rPr lang="en-US" altLang="ja-JP" sz="1600" dirty="0">
                <a:solidFill>
                  <a:srgbClr val="FFFFFF"/>
                </a:solidFill>
              </a:rPr>
              <a:t>, 36.063857,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 136.222444</a:t>
            </a:r>
            <a:r>
              <a:rPr lang="en-US" altLang="ja-JP" sz="1600" dirty="0">
                <a:solidFill>
                  <a:srgbClr val="FFFFFF"/>
                </a:solidFill>
              </a:rPr>
              <a:t>, 36.063978,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</a:t>
            </a:r>
            <a:r>
              <a:rPr lang="ja-JP" altLang="en-US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136.222529</a:t>
            </a:r>
            <a:r>
              <a:rPr lang="en-US" altLang="ja-JP" sz="1600" dirty="0">
                <a:solidFill>
                  <a:srgbClr val="FFFFFF"/>
                </a:solidFill>
              </a:rPr>
              <a:t>, 36.064239,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136.223495</a:t>
            </a:r>
            <a:r>
              <a:rPr lang="en-US" altLang="ja-JP" sz="1600" dirty="0">
                <a:solidFill>
                  <a:srgbClr val="FFFFFF"/>
                </a:solidFill>
              </a:rPr>
              <a:t>, 36.064516,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   136.223238</a:t>
            </a:r>
            <a:r>
              <a:rPr lang="en-US" altLang="ja-JP" sz="1600" dirty="0">
                <a:solidFill>
                  <a:srgbClr val="FFFFFF"/>
                </a:solidFill>
              </a:rPr>
              <a:t>, 36.065704,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136.223034, 36.065722,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136.222948, 36.066190,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  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136.222315</a:t>
            </a:r>
            <a:r>
              <a:rPr lang="en-US" altLang="ja-JP" sz="1600" dirty="0">
                <a:solidFill>
                  <a:srgbClr val="FFFFFF"/>
                </a:solidFill>
              </a:rPr>
              <a:t>, 36.066138,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 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136.221435,36.066216</a:t>
            </a:r>
            <a:r>
              <a:rPr lang="en-US" altLang="ja-JP" sz="1600" dirty="0">
                <a:solidFill>
                  <a:srgbClr val="FFFFFF"/>
                </a:solidFill>
              </a:rPr>
              <a:t>,                                                      ]),        </a:t>
            </a:r>
            <a:r>
              <a:rPr lang="en-US" altLang="ja-JP" sz="1600" dirty="0" err="1">
                <a:solidFill>
                  <a:srgbClr val="FFFFFF"/>
                </a:solidFill>
              </a:rPr>
              <a:t>extrudedHeight</a:t>
            </a:r>
            <a:r>
              <a:rPr lang="en-US" altLang="ja-JP" sz="1600" dirty="0">
                <a:solidFill>
                  <a:srgbClr val="FFFFFF"/>
                </a:solidFill>
              </a:rPr>
              <a:t>: 3333.0,	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Cesium.Color.GREEN</a:t>
            </a:r>
            <a:r>
              <a:rPr lang="en-US" altLang="ja-JP" sz="1600" dirty="0">
                <a:solidFill>
                  <a:srgbClr val="FFFFFF"/>
                </a:solidFill>
              </a:rPr>
              <a:t>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15604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にポリゴンを追加する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305425" y="1521850"/>
            <a:ext cx="3084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↓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ポリゴンを構成する頂点の座標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23044" y="4615767"/>
            <a:ext cx="457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高さ（単位は</a:t>
            </a:r>
            <a:r>
              <a:rPr lang="en-US" altLang="ja-JP" sz="1600" b="1" dirty="0" smtClean="0">
                <a:solidFill>
                  <a:srgbClr val="FFFF00"/>
                </a:solidFill>
              </a:rPr>
              <a:t>m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:https</a:t>
            </a:r>
            <a:r>
              <a:rPr lang="en-US" altLang="ja-JP" sz="1600" b="1" dirty="0">
                <a:solidFill>
                  <a:srgbClr val="0070C0"/>
                </a:solidFill>
              </a:rPr>
              <a:t>://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cesiumjs.org/refdoc.html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）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660128" y="4862328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343" y="152400"/>
            <a:ext cx="6415314" cy="51322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19194" y="5357396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高さを保持した緑色のポリゴンが表示できた。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84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6" y="2350406"/>
            <a:ext cx="3991429" cy="31931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1562749"/>
            <a:ext cx="9144000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cesiumWidget.camera.flyTo</a:t>
            </a:r>
            <a:r>
              <a:rPr lang="en-US" altLang="ja-JP" sz="1600" dirty="0">
                <a:solidFill>
                  <a:srgbClr val="FFFFFF"/>
                </a:solidFill>
              </a:rPr>
              <a:t>({   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destination : Cesium.Cartesian3.fromDegrees(136.194763, 36.047711, 45000.0)});</a:t>
            </a:r>
            <a:endParaRPr lang="en-US" altLang="ja-JP" sz="1600" dirty="0" smtClean="0">
              <a:solidFill>
                <a:srgbClr val="FFFFFF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61925" y="281516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の視点を変更する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489440" y="2397942"/>
            <a:ext cx="340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↑ビューワーの視点を変更するコード</a:t>
            </a:r>
            <a:endParaRPr lang="en-US" altLang="ja-JP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（経度、緯度、視点の高さ）</a:t>
            </a:r>
            <a:endParaRPr lang="ja-JP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95108" y="5057548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atin typeface="+mj-ea"/>
                <a:ea typeface="+mj-ea"/>
              </a:rPr>
              <a:t>←</a:t>
            </a:r>
            <a:r>
              <a:rPr kumimoji="1" lang="ja-JP" altLang="en-US" sz="1600" b="1" dirty="0" smtClean="0">
                <a:latin typeface="+mj-ea"/>
                <a:ea typeface="+mj-ea"/>
              </a:rPr>
              <a:t>　表示画面の視点が変更された</a:t>
            </a:r>
            <a:endParaRPr kumimoji="1" lang="ja-JP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82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9065" y="1204262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Cesium</a:t>
            </a:r>
            <a:r>
              <a:rPr lang="ja-JP" altLang="en-US" sz="2800" b="1" dirty="0"/>
              <a:t>は</a:t>
            </a:r>
            <a:r>
              <a:rPr lang="en-US" altLang="ja-JP" sz="2800" b="1" dirty="0"/>
              <a:t>Web</a:t>
            </a:r>
            <a:r>
              <a:rPr lang="ja-JP" altLang="en-US" sz="2800" b="1" dirty="0"/>
              <a:t> </a:t>
            </a:r>
            <a:r>
              <a:rPr lang="en-US" altLang="ja-JP" sz="2800" b="1" dirty="0"/>
              <a:t>GL</a:t>
            </a:r>
            <a:r>
              <a:rPr lang="ja-JP" altLang="en-US" sz="2800" b="1" dirty="0"/>
              <a:t> を</a:t>
            </a:r>
            <a:r>
              <a:rPr lang="ja-JP" altLang="en-US" sz="2800" b="1" dirty="0" smtClean="0"/>
              <a:t>用いた</a:t>
            </a:r>
            <a:r>
              <a:rPr lang="ja-JP" altLang="en-US" sz="2800" b="1" dirty="0"/>
              <a:t>ライブラリ</a:t>
            </a:r>
            <a:endParaRPr lang="en-US" altLang="ja-JP" sz="28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9065" y="2128026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2D</a:t>
            </a:r>
            <a:r>
              <a:rPr lang="ja-JP" altLang="en-US" sz="2800" b="1" dirty="0" err="1" smtClean="0"/>
              <a:t>だけで</a:t>
            </a:r>
            <a:r>
              <a:rPr lang="ja-JP" altLang="en-US" sz="2800" b="1" dirty="0" smtClean="0"/>
              <a:t>なく、</a:t>
            </a:r>
            <a:r>
              <a:rPr lang="en-US" altLang="ja-JP" sz="2800" b="1" dirty="0" smtClean="0"/>
              <a:t>3D</a:t>
            </a:r>
            <a:r>
              <a:rPr lang="ja-JP" altLang="en-US" sz="2800" b="1" dirty="0" smtClean="0"/>
              <a:t>表示ができる</a:t>
            </a:r>
            <a:endParaRPr lang="en-US" altLang="ja-JP" sz="28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9065" y="3006726"/>
            <a:ext cx="850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・球体のため、世界規模のデータの表示に適している</a:t>
            </a:r>
            <a:endParaRPr lang="en-US" altLang="ja-JP" sz="2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9065" y="3847326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・時系列データの表示も可能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08128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GoogleEarth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kumimoji="1"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を作成→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で読み込み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866" y="942975"/>
            <a:ext cx="5256867" cy="4218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2050" y="2159115"/>
            <a:ext cx="4751387" cy="293586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324600" y="942975"/>
            <a:ext cx="266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ＱＧＩＳで</a:t>
            </a:r>
            <a:r>
              <a:rPr kumimoji="1" lang="en-US" altLang="ja-JP" sz="1600" dirty="0" err="1" smtClean="0"/>
              <a:t>kml</a:t>
            </a:r>
            <a:r>
              <a:rPr lang="ja-JP" altLang="en-US" sz="1600" dirty="0" smtClean="0"/>
              <a:t>を書き出すと、</a:t>
            </a:r>
            <a:r>
              <a:rPr lang="en-US" altLang="ja-JP" sz="1600" dirty="0" smtClean="0"/>
              <a:t>&lt;description&gt;</a:t>
            </a:r>
            <a:r>
              <a:rPr lang="ja-JP" altLang="en-US" sz="1600" dirty="0" smtClean="0"/>
              <a:t>の内容が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で</a:t>
            </a:r>
            <a:r>
              <a:rPr lang="ja-JP" altLang="en-US" sz="1600" dirty="0"/>
              <a:t>表示</a:t>
            </a:r>
            <a:r>
              <a:rPr lang="ja-JP" altLang="en-US" sz="1600" dirty="0" smtClean="0"/>
              <a:t>できない。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10394" y="5177464"/>
            <a:ext cx="59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0" dirty="0" smtClean="0"/>
              <a:t>ファイル→開く</a:t>
            </a:r>
            <a:r>
              <a:rPr lang="ja-JP" altLang="en-US" sz="1600" dirty="0" smtClean="0"/>
              <a:t>　</a:t>
            </a:r>
            <a:r>
              <a:rPr kumimoji="1" lang="en-US" altLang="ja-JP" sz="1600" dirty="0" err="1" smtClean="0"/>
              <a:t>GoogleEarth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pro</a:t>
            </a:r>
            <a:r>
              <a:rPr kumimoji="1" lang="ja-JP" altLang="en-US" sz="1600" dirty="0" smtClean="0"/>
              <a:t>で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ファイルを読み込む。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274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9555" y="365833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スタイルを調整する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160432"/>
            <a:ext cx="2305050" cy="8142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760" y="3361241"/>
            <a:ext cx="2679080" cy="16553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740" y="148432"/>
            <a:ext cx="2966553" cy="280431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" y="2229921"/>
            <a:ext cx="2791074" cy="278671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002280" y="1708360"/>
            <a:ext cx="445770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3448050" y="476683"/>
            <a:ext cx="1489710" cy="1146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990600" y="1909269"/>
            <a:ext cx="1847850" cy="563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3043813" y="4533900"/>
            <a:ext cx="2061587" cy="3103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0" y="5055794"/>
            <a:ext cx="592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名前</a:t>
            </a:r>
            <a:r>
              <a:rPr kumimoji="1" lang="ja-JP" altLang="en-US" sz="1600" dirty="0" smtClean="0"/>
              <a:t>を指定する：「名前フィールド」を設定する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9050" y="5376446"/>
            <a:ext cx="592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色を指定する：「フィールドから色を設定する」を選択する　　</a:t>
            </a:r>
            <a:endParaRPr kumimoji="1" lang="ja-JP" altLang="en-US" sz="1600" dirty="0"/>
          </a:p>
        </p:txBody>
      </p:sp>
      <p:sp>
        <p:nvSpPr>
          <p:cNvPr id="27" name="正方形/長方形 26"/>
          <p:cNvSpPr/>
          <p:nvPr/>
        </p:nvSpPr>
        <p:spPr>
          <a:xfrm>
            <a:off x="6343391" y="5101960"/>
            <a:ext cx="2801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設定</a:t>
            </a:r>
            <a:r>
              <a:rPr lang="ja-JP" altLang="en-US" sz="1600" dirty="0" smtClean="0"/>
              <a:t>ができたら</a:t>
            </a:r>
            <a:r>
              <a:rPr lang="en-US" altLang="ja-JP" sz="1600" dirty="0" smtClean="0"/>
              <a:t>OK</a:t>
            </a:r>
            <a:r>
              <a:rPr lang="ja-JP" altLang="en-US" sz="1600" dirty="0" smtClean="0"/>
              <a:t>をクリックし、テンプレートを保存する。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010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511" y="186794"/>
            <a:ext cx="5802978" cy="464238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401099" y="4981575"/>
            <a:ext cx="6516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レイヤの上で右クリックし、プロパティから、ポリゴンの透過度を変更する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14309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016" y="-38316"/>
            <a:ext cx="2585176" cy="268615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975" y="2681086"/>
            <a:ext cx="2511425" cy="260952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975" y="0"/>
            <a:ext cx="2511425" cy="260952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016" y="2696136"/>
            <a:ext cx="2557134" cy="265702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想定浸水区域のポリゴンと同じく、名前、色、アイコン、高さなどを設定する。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551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055" y="605896"/>
            <a:ext cx="6017559" cy="46042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8777" y="10054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err="1" smtClean="0">
                <a:solidFill>
                  <a:srgbClr val="0070C0"/>
                </a:solidFill>
              </a:rPr>
              <a:t>を保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991" y="1695451"/>
            <a:ext cx="2479644" cy="351472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レイヤの上で右クリックし、追加→フォルダを選択し、フォルダ名を入力する。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446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143" y="876504"/>
            <a:ext cx="2564287" cy="414543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2501" y="876504"/>
            <a:ext cx="2764647" cy="43443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0219" y="876504"/>
            <a:ext cx="2869569" cy="434438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フォルダ</a:t>
            </a:r>
            <a:r>
              <a:rPr lang="ja-JP" altLang="en-US" sz="1600" b="1" dirty="0" smtClean="0"/>
              <a:t>ーを移動して、フォルダの中にポリゴンとポイントのデータをまとめる。</a:t>
            </a:r>
            <a:endParaRPr kumimoji="1" lang="ja-JP" altLang="en-US" sz="1600" b="1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619375" y="4467225"/>
            <a:ext cx="4667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5697148" y="4467225"/>
            <a:ext cx="4667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1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075" y="663045"/>
            <a:ext cx="5695949" cy="434624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7" y="2749275"/>
            <a:ext cx="3657598" cy="226001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35061" y="5345368"/>
            <a:ext cx="7994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レイヤの上で右クリックし、名前をつけて保存を選択し、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</a:t>
            </a:r>
            <a:r>
              <a:rPr lang="ja-JP" altLang="en-US" sz="1600" b="1" dirty="0" err="1" smtClean="0"/>
              <a:t>保</a:t>
            </a:r>
            <a:r>
              <a:rPr lang="ja-JP" altLang="en-US" sz="1600" b="1" dirty="0" smtClean="0"/>
              <a:t>存する（</a:t>
            </a:r>
            <a:r>
              <a:rPr lang="en-US" altLang="ja-JP" sz="1600" b="1" dirty="0" err="1" smtClean="0"/>
              <a:t>kmz</a:t>
            </a:r>
            <a:r>
              <a:rPr lang="ja-JP" altLang="en-US" sz="1600" b="1" dirty="0" err="1" smtClean="0"/>
              <a:t>で保</a:t>
            </a:r>
            <a:r>
              <a:rPr lang="ja-JP" altLang="en-US" sz="1600" b="1" dirty="0" smtClean="0"/>
              <a:t>存する）</a:t>
            </a:r>
            <a:r>
              <a:rPr kumimoji="1" lang="ja-JP" altLang="en-US" sz="1600" b="1" dirty="0" smtClean="0"/>
              <a:t>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671619" y="2930051"/>
            <a:ext cx="2491508" cy="1060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88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7282" y="12207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kmz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）を読み込む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07950" y="3419577"/>
            <a:ext cx="8890000" cy="12003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2400" dirty="0" err="1" smtClean="0">
                <a:solidFill>
                  <a:srgbClr val="FFFFFF"/>
                </a:solidFill>
              </a:rPr>
              <a:t>cesiumWidget.dataSources.add</a:t>
            </a:r>
            <a:r>
              <a:rPr lang="en-US" altLang="ja-JP" sz="2400" dirty="0" smtClean="0">
                <a:solidFill>
                  <a:srgbClr val="FFFFFF"/>
                </a:solidFill>
              </a:rPr>
              <a:t>(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Cesium.KmlDataSource.load</a:t>
            </a:r>
            <a:r>
              <a:rPr lang="en-US" altLang="ja-JP" sz="2400" dirty="0" smtClean="0">
                <a:solidFill>
                  <a:srgbClr val="FFFFFF"/>
                </a:solidFill>
              </a:rPr>
              <a:t>(‘http://</a:t>
            </a:r>
            <a:r>
              <a:rPr lang="ja-JP" altLang="en-US" sz="2400" dirty="0" smtClean="0">
                <a:solidFill>
                  <a:srgbClr val="FFFFFF"/>
                </a:solidFill>
              </a:rPr>
              <a:t>ユーザー名</a:t>
            </a:r>
            <a:r>
              <a:rPr lang="en-US" altLang="ja-JP" sz="2400" dirty="0" smtClean="0">
                <a:solidFill>
                  <a:srgbClr val="FFFFFF"/>
                </a:solidFill>
              </a:rPr>
              <a:t>.github.io/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</a:t>
            </a:r>
            <a:r>
              <a:rPr lang="en-US" altLang="ja-JP" sz="2400" dirty="0" smtClean="0">
                <a:solidFill>
                  <a:srgbClr val="FFFFFF"/>
                </a:solidFill>
              </a:rPr>
              <a:t>/cesium-starter-app-master/Source/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echizen_map.kmz</a:t>
            </a:r>
            <a:r>
              <a:rPr lang="en-US" altLang="ja-JP" sz="2400" dirty="0" smtClean="0">
                <a:solidFill>
                  <a:srgbClr val="FFFFFF"/>
                </a:solidFill>
              </a:rPr>
              <a:t>'));</a:t>
            </a:r>
            <a:endParaRPr lang="ja-JP" altLang="en-US" sz="2400" dirty="0">
              <a:solidFill>
                <a:srgbClr val="FFFFFF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282" y="875316"/>
            <a:ext cx="3183618" cy="1462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6774" y="1606790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0757" y="2258572"/>
            <a:ext cx="6554061" cy="51525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H="1" flipV="1">
            <a:off x="2638425" y="2666332"/>
            <a:ext cx="1095375" cy="753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07282" y="4747112"/>
            <a:ext cx="7412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Source</a:t>
            </a:r>
            <a:r>
              <a:rPr lang="ja-JP" altLang="en-US" sz="1600" b="1" dirty="0"/>
              <a:t>ファイルの中の</a:t>
            </a:r>
            <a:r>
              <a:rPr lang="en-US" altLang="ja-JP" sz="1600" b="1" dirty="0"/>
              <a:t>App.js</a:t>
            </a:r>
            <a:r>
              <a:rPr lang="ja-JP" altLang="en-US" sz="1600" b="1" dirty="0"/>
              <a:t>をテキストエディタで開く。</a:t>
            </a:r>
            <a:endParaRPr lang="en-US" altLang="ja-JP" sz="1600" b="1" dirty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lang="ja-JP" altLang="en-US" sz="1600" b="1" dirty="0"/>
              <a:t>の下</a:t>
            </a:r>
            <a:r>
              <a:rPr lang="ja-JP" altLang="en-US" sz="1600" b="1" dirty="0" smtClean="0"/>
              <a:t>に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を読み込むコード</a:t>
            </a:r>
            <a:r>
              <a:rPr lang="ja-JP" altLang="en-US" sz="1600" b="1" dirty="0"/>
              <a:t>を</a:t>
            </a:r>
            <a:r>
              <a:rPr lang="ja-JP" altLang="en-US" sz="1600" b="1" dirty="0" smtClean="0"/>
              <a:t>入力する。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3952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18" y="1082144"/>
            <a:ext cx="4207538" cy="336603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88739" y="4752975"/>
            <a:ext cx="7209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クライアント</a:t>
            </a:r>
            <a:r>
              <a:rPr lang="ja-JP" altLang="en-US" sz="1600" dirty="0"/>
              <a:t>ソフト</a:t>
            </a:r>
            <a:r>
              <a:rPr lang="ja-JP" altLang="en-US" sz="1600" dirty="0" smtClean="0"/>
              <a:t>を通してアップロードし、</a:t>
            </a:r>
            <a:r>
              <a:rPr lang="en-US" altLang="ja-JP" sz="1600" dirty="0" smtClean="0"/>
              <a:t>Web</a:t>
            </a:r>
            <a:r>
              <a:rPr lang="ja-JP" altLang="en-US" sz="1600" dirty="0" smtClean="0"/>
              <a:t>で確認すると↑のように表示される。</a:t>
            </a:r>
            <a:endParaRPr lang="en-US" altLang="ja-JP" sz="1600" dirty="0" smtClean="0"/>
          </a:p>
          <a:p>
            <a:r>
              <a:rPr kumimoji="1" lang="ja-JP" altLang="en-US" sz="1600" dirty="0"/>
              <a:t>ポイント</a:t>
            </a:r>
            <a:r>
              <a:rPr kumimoji="1" lang="ja-JP" altLang="en-US" sz="1600" dirty="0" smtClean="0"/>
              <a:t>をクリックすると、</a:t>
            </a:r>
            <a:r>
              <a:rPr kumimoji="1" lang="en-US" altLang="ja-JP" sz="1600" dirty="0" err="1" smtClean="0"/>
              <a:t>kml</a:t>
            </a:r>
            <a:r>
              <a:rPr kumimoji="1" lang="ja-JP" altLang="en-US" sz="1600" dirty="0" smtClean="0"/>
              <a:t>の</a:t>
            </a:r>
            <a:r>
              <a:rPr lang="ja-JP" altLang="en-US" sz="1600" dirty="0" smtClean="0"/>
              <a:t>属性</a:t>
            </a:r>
            <a:r>
              <a:rPr lang="ja-JP" altLang="en-US" sz="1600" dirty="0"/>
              <a:t>データ</a:t>
            </a:r>
            <a:r>
              <a:rPr kumimoji="1" lang="ja-JP" altLang="en-US" sz="1600" dirty="0" smtClean="0"/>
              <a:t>が反映されていない。</a:t>
            </a:r>
            <a:endParaRPr kumimoji="1" lang="ja-JP" alt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82144"/>
            <a:ext cx="4207538" cy="33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6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86" y="1112883"/>
            <a:ext cx="4269468" cy="341557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056" y="1112883"/>
            <a:ext cx="42672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217043" y="5186141"/>
            <a:ext cx="6709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http://cesiumjs.</a:t>
            </a:r>
            <a:r>
              <a:rPr lang="ja-JP" altLang="en-US" sz="1600" b="1" dirty="0" smtClean="0">
                <a:hlinkClick r:id="rId2"/>
              </a:rPr>
              <a:t>org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をブラウザで開き、</a:t>
            </a:r>
            <a:r>
              <a:rPr lang="en-US" altLang="ja-JP" sz="1600" b="1" dirty="0" smtClean="0"/>
              <a:t>Cesium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ホームページを表示する。</a:t>
            </a:r>
            <a:endParaRPr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89360"/>
            <a:ext cx="57150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6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を書き換える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838201"/>
            <a:ext cx="5442435" cy="436450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023" y="2212319"/>
            <a:ext cx="4839632" cy="29903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ポイントレイヤの上で右クリックし、名前をつけて場所を保存から新規に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を保</a:t>
            </a:r>
            <a:r>
              <a:rPr kumimoji="1" lang="ja-JP" altLang="en-US" sz="1600" b="1" dirty="0" smtClean="0"/>
              <a:t>存する。</a:t>
            </a:r>
            <a:endParaRPr kumimoji="1"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874982" y="3177309"/>
            <a:ext cx="1976582" cy="415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179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3" y="1238918"/>
            <a:ext cx="4210944" cy="32371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57" y="1238918"/>
            <a:ext cx="4210945" cy="32371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</a:t>
            </a:r>
            <a:r>
              <a:rPr kumimoji="1" lang="en-US" altLang="ja-JP" sz="1600" b="1" dirty="0" err="1" smtClean="0"/>
              <a:t>BalloonStyle</a:t>
            </a:r>
            <a:r>
              <a:rPr kumimoji="1" lang="en-US" altLang="ja-JP" sz="1600" b="1" dirty="0" smtClean="0"/>
              <a:t>&gt;</a:t>
            </a:r>
            <a:r>
              <a:rPr lang="en-US" altLang="ja-JP" sz="1600" b="1" dirty="0" smtClean="0"/>
              <a:t>&lt;/</a:t>
            </a:r>
            <a:r>
              <a:rPr lang="en-US" altLang="ja-JP" sz="1600" b="1" dirty="0" err="1" smtClean="0"/>
              <a:t>BalloonStyle</a:t>
            </a:r>
            <a:r>
              <a:rPr lang="en-US" altLang="ja-JP" sz="1600" b="1" dirty="0" smtClean="0"/>
              <a:t>&gt;</a:t>
            </a:r>
            <a:r>
              <a:rPr lang="ja-JP" altLang="en-US" sz="1600" b="1" dirty="0" err="1" smtClean="0"/>
              <a:t>を削</a:t>
            </a:r>
            <a:r>
              <a:rPr lang="ja-JP" altLang="en-US" sz="1600" b="1" dirty="0" smtClean="0"/>
              <a:t>除する（</a:t>
            </a:r>
            <a:r>
              <a:rPr lang="en-US" altLang="ja-JP" sz="1600" b="1" dirty="0" smtClean="0"/>
              <a:t>2</a:t>
            </a:r>
            <a:r>
              <a:rPr lang="ja-JP" altLang="en-US" sz="1600" b="1" dirty="0" smtClean="0"/>
              <a:t>箇所）。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171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8" y="663045"/>
            <a:ext cx="5936343" cy="45635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228850"/>
            <a:ext cx="2806700" cy="1257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&lt;description&gt;</a:t>
            </a:r>
            <a:r>
              <a:rPr lang="en-US" altLang="ja-JP" sz="1600" b="1" dirty="0" smtClean="0"/>
              <a:t>&lt;/description&gt;</a:t>
            </a:r>
            <a:r>
              <a:rPr lang="ja-JP" altLang="en-US" sz="1600" b="1" dirty="0" smtClean="0"/>
              <a:t>を右のように書き換える。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6248400" y="2228850"/>
            <a:ext cx="2806700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7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727" y="0"/>
            <a:ext cx="6234545" cy="498763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06484" y="5130225"/>
            <a:ext cx="7531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をもう一度読み込み、表示を確認する。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 smtClean="0"/>
              <a:t>プロパティを開きその他の情報を追加する。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2469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1" y="0"/>
            <a:ext cx="3582761" cy="507831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1" y="26362"/>
            <a:ext cx="3564163" cy="505195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06484" y="5078317"/>
            <a:ext cx="7531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バルーンの設定</a:t>
            </a:r>
            <a:r>
              <a:rPr lang="en-US" altLang="ja-JP" sz="1600" b="1" dirty="0" smtClean="0"/>
              <a:t>:</a:t>
            </a:r>
            <a:r>
              <a:rPr lang="ja-JP" altLang="en-US" sz="1600" b="1" dirty="0" smtClean="0"/>
              <a:t>リンクを追加をクリックし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を追加する（越前市の防災課）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/>
              <a:t>アイコン</a:t>
            </a:r>
            <a:r>
              <a:rPr lang="ja-JP" altLang="en-US" sz="1600" b="1" dirty="0" smtClean="0"/>
              <a:t>の設定：ラベルの縮尺を</a:t>
            </a:r>
            <a:r>
              <a:rPr lang="en-US" altLang="ja-JP" sz="1600" b="1" dirty="0" smtClean="0"/>
              <a:t>0.0</a:t>
            </a:r>
            <a:r>
              <a:rPr lang="ja-JP" altLang="en-US" sz="1600" b="1" dirty="0" smtClean="0"/>
              <a:t>にする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61179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971" y="410368"/>
            <a:ext cx="6154058" cy="492324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320422" y="5376446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Cesium</a:t>
            </a:r>
            <a:r>
              <a:rPr kumimoji="1" lang="ja-JP" altLang="en-US" sz="1600" b="1" dirty="0" smtClean="0"/>
              <a:t>で表示すると、ポイントの情報が表示できる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771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733" y="171305"/>
            <a:ext cx="3329826" cy="47197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62" y="307783"/>
            <a:ext cx="4228738" cy="355152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82618" y="4884003"/>
            <a:ext cx="6065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凡例画像を作成し、</a:t>
            </a:r>
            <a:r>
              <a:rPr lang="en-US" altLang="ja-JP" sz="1600" dirty="0"/>
              <a:t>GitHub</a:t>
            </a:r>
            <a:r>
              <a:rPr lang="ja-JP" altLang="en-US" sz="1600" dirty="0"/>
              <a:t>にアップロードし、</a:t>
            </a:r>
            <a:r>
              <a:rPr lang="en-US" altLang="ja-JP" sz="1600" dirty="0" err="1"/>
              <a:t>GoogleEarth</a:t>
            </a:r>
            <a:r>
              <a:rPr lang="ja-JP" altLang="en-US" sz="1600" dirty="0"/>
              <a:t>でレイヤのプロパティから、画像を追加する。  </a:t>
            </a:r>
          </a:p>
          <a:p>
            <a:r>
              <a:rPr lang="ja-JP" altLang="en-US" sz="1600" dirty="0"/>
              <a:t>アップロードした</a:t>
            </a:r>
            <a:r>
              <a:rPr lang="en-US" altLang="ja-JP" sz="1600" dirty="0"/>
              <a:t>URL</a:t>
            </a:r>
            <a:r>
              <a:rPr lang="ja-JP" altLang="en-US" sz="1600" dirty="0"/>
              <a:t>を指定すると、</a:t>
            </a:r>
            <a:r>
              <a:rPr lang="en-US" altLang="ja-JP" sz="1600" dirty="0"/>
              <a:t>cesium</a:t>
            </a:r>
            <a:r>
              <a:rPr lang="ja-JP" altLang="en-US" sz="1600" dirty="0"/>
              <a:t>で画像を表示できる。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28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6031563" y="2858418"/>
            <a:ext cx="1575737" cy="157373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02281" y="3050933"/>
            <a:ext cx="1135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全災害時</a:t>
            </a:r>
            <a:endParaRPr kumimoji="1" lang="ja-JP" altLang="en-US" sz="1000" dirty="0"/>
          </a:p>
        </p:txBody>
      </p:sp>
      <p:sp>
        <p:nvSpPr>
          <p:cNvPr id="6" name="円/楕円 5"/>
          <p:cNvSpPr/>
          <p:nvPr/>
        </p:nvSpPr>
        <p:spPr>
          <a:xfrm>
            <a:off x="6122036" y="3101015"/>
            <a:ext cx="127827" cy="1266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84049" y="3272102"/>
            <a:ext cx="132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風水害時</a:t>
            </a:r>
            <a:endParaRPr kumimoji="1" lang="ja-JP" altLang="en-US" sz="1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86699" y="3425454"/>
            <a:ext cx="141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全災害時</a:t>
            </a:r>
            <a:endParaRPr lang="en-US" altLang="zh-TW" sz="10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84127" y="3764903"/>
            <a:ext cx="139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風水害</a:t>
            </a:r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時</a:t>
            </a:r>
            <a:endParaRPr lang="en-US" altLang="zh-TW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02281" y="4082472"/>
            <a:ext cx="1313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不明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6122036" y="3328389"/>
            <a:ext cx="127827" cy="1230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2" name="円/楕円 11"/>
          <p:cNvSpPr/>
          <p:nvPr/>
        </p:nvSpPr>
        <p:spPr>
          <a:xfrm>
            <a:off x="6122036" y="3537271"/>
            <a:ext cx="131627" cy="1247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3" name="円/楕円 12"/>
          <p:cNvSpPr/>
          <p:nvPr/>
        </p:nvSpPr>
        <p:spPr>
          <a:xfrm>
            <a:off x="6118236" y="3843648"/>
            <a:ext cx="131627" cy="124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4" name="円/楕円 13"/>
          <p:cNvSpPr/>
          <p:nvPr/>
        </p:nvSpPr>
        <p:spPr>
          <a:xfrm>
            <a:off x="6122428" y="4132429"/>
            <a:ext cx="131627" cy="1247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35927" y="2857117"/>
            <a:ext cx="15681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避難所種類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66238" y="4262393"/>
            <a:ext cx="1442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5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越前市 一次避難所オープンデータより作成</a:t>
            </a:r>
            <a:endParaRPr kumimoji="1" lang="ja-JP" altLang="en-US" sz="5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425" y="166090"/>
            <a:ext cx="6153150" cy="49225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111230" y="5345518"/>
            <a:ext cx="492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ポイントをクリックすると凡例も表示できるようになった。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921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の動作を確認する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92121" y="5130225"/>
            <a:ext cx="755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http://cesiumjs.org/Cesium/Apps/Sandcastle/index.html?src=Hello%20World.html&amp;label=All </a:t>
            </a:r>
            <a:r>
              <a:rPr lang="ja-JP" altLang="en-US" sz="1600" b="1" dirty="0" smtClean="0"/>
              <a:t>　を開き、地図の動作を確認する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719375"/>
            <a:ext cx="5562600" cy="42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1282700"/>
            <a:ext cx="4044497" cy="29554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635000"/>
            <a:ext cx="3154589" cy="22990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3276600"/>
            <a:ext cx="3154589" cy="229994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146549" y="1273810"/>
            <a:ext cx="158751" cy="14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990975" y="1758754"/>
            <a:ext cx="1428750" cy="54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990975" y="2606713"/>
            <a:ext cx="1362075" cy="1271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31193" y="4748768"/>
            <a:ext cx="4790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デフォルトでも、複数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を選択することができる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854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97" y="1739899"/>
            <a:ext cx="3889828" cy="28331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55599"/>
            <a:ext cx="3296103" cy="24389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073400"/>
            <a:ext cx="3296103" cy="242098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36999" y="1729568"/>
            <a:ext cx="158751" cy="10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095750" y="1450840"/>
            <a:ext cx="1076325" cy="46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4104822" y="2069175"/>
            <a:ext cx="857250" cy="1331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51947" y="4820867"/>
            <a:ext cx="4810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球体、平面、角度つき平面の３つで地球を表現できる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006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0" y="943927"/>
            <a:ext cx="4978400" cy="382714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330448" y="2086610"/>
            <a:ext cx="1174751" cy="288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82434" y="5282168"/>
            <a:ext cx="530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Cesium</a:t>
            </a:r>
            <a:r>
              <a:rPr lang="ja-JP" altLang="en-US" sz="1600" b="1" dirty="0" smtClean="0"/>
              <a:t>のホームページからダウンロードすることができる。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5855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86" y="517903"/>
            <a:ext cx="7039428" cy="43298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1475" y="4915596"/>
            <a:ext cx="818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err="1" smtClean="0"/>
              <a:t>Git</a:t>
            </a:r>
            <a:r>
              <a:rPr lang="en-US" altLang="ja-JP" sz="1600" b="1" dirty="0" smtClean="0"/>
              <a:t> Hub</a:t>
            </a:r>
            <a:r>
              <a:rPr lang="ja-JP" altLang="en-US" sz="1600" b="1" dirty="0" smtClean="0"/>
              <a:t>でリポジトリを作成して、</a:t>
            </a:r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Push</a:t>
            </a:r>
            <a:r>
              <a:rPr lang="ja-JP" altLang="en-US" sz="1600" b="1" dirty="0" smtClean="0"/>
              <a:t>することで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にアップロードできる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デモデータなどが</a:t>
            </a:r>
            <a:r>
              <a:rPr lang="ja-JP" altLang="en-US" sz="1600" b="1" dirty="0"/>
              <a:t>入</a:t>
            </a:r>
            <a:r>
              <a:rPr lang="ja-JP" altLang="en-US" sz="1600" b="1" dirty="0" smtClean="0"/>
              <a:t>っているため重たい→この教材では、使用しない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56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062" y="380999"/>
            <a:ext cx="5874278" cy="451585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6197600" y="1981200"/>
            <a:ext cx="457200" cy="12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69242" y="5169768"/>
            <a:ext cx="8205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hlinkClick r:id="rId3"/>
              </a:rPr>
              <a:t>https</a:t>
            </a:r>
            <a:r>
              <a:rPr lang="en-US" altLang="ja-JP" sz="1600" b="1" dirty="0">
                <a:hlinkClick r:id="rId3"/>
              </a:rPr>
              <a:t>://github.com/pjcozzi/cesium-starter-app </a:t>
            </a:r>
            <a:r>
              <a:rPr lang="ja-JP" altLang="en-US" sz="1600" b="1" dirty="0" smtClean="0"/>
              <a:t>にアクセスし、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>
                <a:solidFill>
                  <a:srgbClr val="FF6600"/>
                </a:solidFill>
              </a:rPr>
              <a:t>Download</a:t>
            </a:r>
            <a:r>
              <a:rPr lang="ja-JP" altLang="en-US" sz="1600" b="1" dirty="0">
                <a:solidFill>
                  <a:srgbClr val="FF6600"/>
                </a:solidFill>
              </a:rPr>
              <a:t> </a:t>
            </a:r>
            <a:r>
              <a:rPr lang="en-US" altLang="ja-JP" sz="1600" b="1" dirty="0">
                <a:solidFill>
                  <a:srgbClr val="FF6600"/>
                </a:solidFill>
              </a:rPr>
              <a:t>ZIP</a:t>
            </a:r>
            <a:r>
              <a:rPr lang="ja-JP" altLang="en-US" sz="1600" b="1" dirty="0">
                <a:solidFill>
                  <a:srgbClr val="FF6600"/>
                </a:solidFill>
              </a:rPr>
              <a:t>」</a:t>
            </a:r>
            <a:r>
              <a:rPr lang="en-US" altLang="ja-JP" sz="1600" b="1" dirty="0">
                <a:solidFill>
                  <a:srgbClr val="FF6600"/>
                </a:solidFill>
              </a:rPr>
              <a:t> </a:t>
            </a:r>
            <a:r>
              <a:rPr lang="ja-JP" altLang="en-US" sz="1600" b="1" dirty="0"/>
              <a:t>をクリック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err="1" smtClean="0"/>
              <a:t>pjcozzi</a:t>
            </a:r>
            <a:r>
              <a:rPr lang="ja-JP" altLang="en-US" sz="1600" b="1" dirty="0" smtClean="0"/>
              <a:t>氏が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を編集しやすい形にしたものを公開しているためそれを利用する。</a:t>
            </a:r>
            <a:endParaRPr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237756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2955</TotalTime>
  <Words>1016</Words>
  <Application>Microsoft Office PowerPoint</Application>
  <PresentationFormat>画面に合わせる (16:10)</PresentationFormat>
  <Paragraphs>141</Paragraphs>
  <Slides>37</Slides>
  <Notes>4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Office テーマ</vt:lpstr>
      <vt:lpstr>Cesiumによるデータの可視化</vt:lpstr>
      <vt:lpstr>Cesiumとは</vt:lpstr>
      <vt:lpstr>PowerPoint プレゼンテーション</vt:lpstr>
      <vt:lpstr>Cesiumの動作を確認する</vt:lpstr>
      <vt:lpstr>PowerPoint プレゼンテーション</vt:lpstr>
      <vt:lpstr>PowerPoint プレゼンテーション</vt:lpstr>
      <vt:lpstr>Cesiumのダウンロード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Cesiumにレイヤを追加する</vt:lpstr>
      <vt:lpstr>Cesiumにポイントを追加する</vt:lpstr>
      <vt:lpstr>PowerPoint プレゼンテーション</vt:lpstr>
      <vt:lpstr>Cesiumにラインを追加する</vt:lpstr>
      <vt:lpstr>PowerPoint プレゼンテーション</vt:lpstr>
      <vt:lpstr>Cesiumにポリゴンを追加する</vt:lpstr>
      <vt:lpstr>PowerPoint プレゼンテーション</vt:lpstr>
      <vt:lpstr>Cesiumの視点を変更する</vt:lpstr>
      <vt:lpstr>GoogleEarthでkmlを作成→Cesiumで読み込み</vt:lpstr>
      <vt:lpstr>スタイルを調整する</vt:lpstr>
      <vt:lpstr>PowerPoint プレゼンテーション</vt:lpstr>
      <vt:lpstr>PowerPoint プレゼンテーション</vt:lpstr>
      <vt:lpstr>KMLを保存する</vt:lpstr>
      <vt:lpstr>PowerPoint プレゼンテーション</vt:lpstr>
      <vt:lpstr>PowerPoint プレゼンテーション</vt:lpstr>
      <vt:lpstr>Cesiumでkml（kmz）を読み込む</vt:lpstr>
      <vt:lpstr>PowerPoint プレゼンテーション</vt:lpstr>
      <vt:lpstr>PowerPoint プレゼンテーション</vt:lpstr>
      <vt:lpstr>kmlを書き換える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167</cp:revision>
  <dcterms:created xsi:type="dcterms:W3CDTF">2015-06-26T03:04:37Z</dcterms:created>
  <dcterms:modified xsi:type="dcterms:W3CDTF">2016-03-15T07:15:37Z</dcterms:modified>
</cp:coreProperties>
</file>